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CADA41-1EC0-4AE2-9DBF-0CBF23806DB7}">
  <a:tblStyle styleId="{FECADA41-1EC0-4AE2-9DBF-0CBF23806D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A0AFA0D-7421-4FB3-A6EE-93E20126BC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077c45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164" name="Google Shape;164;g30077c4576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aaa1328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171" name="Google Shape;171;g28aaa1328c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ad984d16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181" name="Google Shape;181;g28ad984d16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ad984d1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L</a:t>
            </a:r>
            <a:endParaRPr/>
          </a:p>
        </p:txBody>
      </p:sp>
      <p:sp>
        <p:nvSpPr>
          <p:cNvPr id="190" name="Google Shape;190;g28ad984d16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e3cdee08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fe3cdee08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e3cdee08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01" name="Google Shape;201;g2fe3cdee08f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e3cdee08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07" name="Google Shape;207;g2fe3cdee08f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ad984d169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14" name="Google Shape;214;g28ad984d169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e3cdee0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Diana</a:t>
            </a:r>
            <a:endParaRPr/>
          </a:p>
        </p:txBody>
      </p:sp>
      <p:sp>
        <p:nvSpPr>
          <p:cNvPr id="220" name="Google Shape;220;g2fe3cdee08f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e3cdee0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fe3cdee08f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Highlight there is a lot of movement in the early 1900s but then falls silent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are seeing a lot of innovation with smart canes and sensors but it isn’t being widely adopted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main problem is </a:t>
            </a:r>
            <a:r>
              <a:rPr lang="en-US"/>
              <a:t>the</a:t>
            </a:r>
            <a:r>
              <a:rPr lang="en-US"/>
              <a:t> widely used white cane hasn’t been innovated and is limited, the user doesn’t know about the obstacle until it is directly in front of it.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New canes compromise mobility and compactibility because they’re bulky and expensive</a:t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e3cdee0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Societal, Safety, and Environmental Impact</a:t>
            </a:r>
            <a:endParaRPr/>
          </a:p>
        </p:txBody>
      </p:sp>
      <p:sp>
        <p:nvSpPr>
          <p:cNvPr id="231" name="Google Shape;231;g2fe3cdee08f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e3cdee08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Main needs are for the user to have full awareness of their surroundings so they understand their environment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need to bring 21st century sensors and algorithms to a humanity-long </a:t>
            </a:r>
            <a:r>
              <a:rPr lang="en-US"/>
              <a:t>impairment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Leverage a tool familiar to the users but enhance it so they can be more mobile and independent</a:t>
            </a:r>
            <a:endParaRPr/>
          </a:p>
        </p:txBody>
      </p:sp>
      <p:sp>
        <p:nvSpPr>
          <p:cNvPr id="97" name="Google Shape;97;g2fe3cdee08f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e3cdee0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 Wu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Three main goals for our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Increase independence for the visually impaired by enabling full mobility in college campuses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Detect Obstacles 2m away from them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Alert users through handle vibrations, explain how the vibrations will change as the obstacle gets closer</a:t>
            </a:r>
            <a:endParaRPr/>
          </a:p>
        </p:txBody>
      </p:sp>
      <p:sp>
        <p:nvSpPr>
          <p:cNvPr id="103" name="Google Shape;103;g2fe3cdee08f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e3cdee0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Begin explaining how many believe the white cane is “unimprovable”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Not much innovation other than making is collapsable and painting it white for easy recognition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Explain solutions other companies have started investing 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WeWalk: AI Cane on pre-order for 6 years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Stanford Research: Augmented Cane with spatial orientation, distances, and GPS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Rod 2.0: Speakers, Google Maps, voice assistant, bluetooth</a:t>
            </a:r>
            <a:endParaRPr/>
          </a:p>
        </p:txBody>
      </p:sp>
      <p:sp>
        <p:nvSpPr>
          <p:cNvPr id="115" name="Google Shape;115;g2fe3cdee08f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e3cdee08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 Wu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design constraints are </a:t>
            </a:r>
            <a:r>
              <a:rPr lang="en-US"/>
              <a:t>mainly</a:t>
            </a:r>
            <a:r>
              <a:rPr lang="en-US"/>
              <a:t> focused around creating the best user experience without compromising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to be a small addition to the cane to keep it collapsable and lightweight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to last at least 3-4 hours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to have near instantaneous feedback to the user about obstacles</a:t>
            </a:r>
            <a:endParaRPr/>
          </a:p>
        </p:txBody>
      </p:sp>
      <p:sp>
        <p:nvSpPr>
          <p:cNvPr id="129" name="Google Shape;129;g2fe3cdee08f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e3cdee0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These are ideas we had for the project but we didn’t add 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Discuss the pros and cons of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Phone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Have one place where the user could interface with the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Audio could impair the hearing of the user and the people around them, the application would have to be accessible to the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SLAM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Idea behind this is to track the obstacles the user encounters to build a database and have the cane be smarter by knowing when to anticipate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Makes our cane smarter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We set this as a stretch goal if we have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IR 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Added sensor for increased awareness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We already had access to a depth camera and lidar, pairing the two made most sense to get a picture and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Bag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Pro: Provide a way to store batteries and wires in a wearable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Con: Added component for users that may be cumbersome</a:t>
            </a:r>
            <a:endParaRPr/>
          </a:p>
        </p:txBody>
      </p:sp>
      <p:sp>
        <p:nvSpPr>
          <p:cNvPr id="143" name="Google Shape;143;g2fe3cdee08f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e3cdee08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 &amp; Jack</a:t>
            </a:r>
            <a:endParaRPr/>
          </a:p>
        </p:txBody>
      </p:sp>
      <p:sp>
        <p:nvSpPr>
          <p:cNvPr id="154" name="Google Shape;154;g2fe3cdee08f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264459" y="207095"/>
            <a:ext cx="11663082" cy="644381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6970" y="707887"/>
            <a:ext cx="4118060" cy="96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1053" l="0" r="10620" t="4954"/>
          <a:stretch/>
        </p:blipFill>
        <p:spPr>
          <a:xfrm>
            <a:off x="259937" y="208037"/>
            <a:ext cx="11672125" cy="64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400"/>
              <a:buFont typeface="Arial"/>
              <a:buNone/>
              <a:defRPr b="1" sz="34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/>
          <p:nvPr/>
        </p:nvSpPr>
        <p:spPr>
          <a:xfrm>
            <a:off x="4488455" y="1593290"/>
            <a:ext cx="3215090" cy="966677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8239" y="1751389"/>
            <a:ext cx="2815522" cy="66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09600" y="10547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09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97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09600" y="96670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09600" y="2307098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09600" y="2946861"/>
            <a:ext cx="5386917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6193378" y="2307098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6193378" y="2946861"/>
            <a:ext cx="5389033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11" y="1171075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766733" y="1171075"/>
            <a:ext cx="6815667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609611" y="2406317"/>
            <a:ext cx="4011084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2389717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/>
          <p:nvPr>
            <p:ph idx="2" type="pic"/>
          </p:nvPr>
        </p:nvSpPr>
        <p:spPr>
          <a:xfrm>
            <a:off x="2389717" y="1106905"/>
            <a:ext cx="73152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2389717" y="5367343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Google Shape;12;p1"/>
          <p:cNvCxnSpPr/>
          <p:nvPr/>
        </p:nvCxnSpPr>
        <p:spPr>
          <a:xfrm>
            <a:off x="278674" y="6575107"/>
            <a:ext cx="9324948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383821" y="231832"/>
            <a:ext cx="11424356" cy="926298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383823" y="403780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278672" y="6358158"/>
            <a:ext cx="9324947" cy="1846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GUIDE Proposal</a:t>
            </a:r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056914" y="403781"/>
            <a:ext cx="2525486" cy="5928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mazon.com/Folding-Mobility-Marshmallow-Visually-Impaired/dp/B08DJFZQKF/ref=sr_1_1_sspa?crid=F9U5NC8RIFNU&amp;dib=eyJ2IjoiMSJ9.K3FA4VqzQPhEGvdID-Uub0GuUf5lxcrWzXPW9GCkEaCYmN0mtbFOgGRN9DunGNval5RFBhH7kPqupN58wvk7z9EkEunuBF9jxhSaZASn7bHyGE9t6MDDC4F1imylM20FYvXtmEMEUkaDglW24iQqyPlQjyaaGGmHGErgVdNJytWgjJDWCPQdRQZHKCPOcTIX.tzEM_Hj8DBoDP-gDiPYu4m1yiQ87KHg_QO3FDGb01qU&amp;dib_tag=se&amp;keywords=visually+impaired+stick&amp;qid=1725827476&amp;s=sporting-goods&amp;sprefix=visually+impaired+stick%2Csporting%2C192&amp;sr=1-1-spons&amp;sp_csd=d2lkZ2V0TmFtZT1zcF9hdGY&amp;psc=1" TargetMode="External"/><Relationship Id="rId4" Type="http://schemas.openxmlformats.org/officeDocument/2006/relationships/hyperlink" Target="https://www.amazon.com/XMSJSIY-Chassis-Switch-Button-Computer/dp/B0986TCG4Z/ref=sr_1_2?crid=1HR1PPFE9WQWM&amp;dib=eyJ2IjoiMSJ9.JysTMWDvLOCLvGm4y2qNgsCygUEqCf4iPxOGqEJqkL_3bO2iEJUnqNsQtg8uvl3q9awqnH-Dw7dYMV596kmWbhZ0Mjm6gclqZ3WyJE0_5ohJt8tIiUQWweCG9hsTLM-v4gPZKpTSTFKZF59Wtvx157cps24G-hN8zyej7nDSgLkDSKuXS164rLGcLHu7fOF-GSAViZl0udGkny5q4sN1wlKYQx2R6meZKDP9SjyQh6M.mI19VsgpW_9E9fMrrYKr0UPi56fqgleIgkxvqYU7QWQ&amp;dib_tag=se&amp;keywords=uart%2Bpower%2Bbutton&amp;qid=1726705877&amp;sprefix=uart%2Bpower%2Bbutton%2Caps%2C141&amp;sr=8-2&amp;th=1" TargetMode="External"/><Relationship Id="rId10" Type="http://schemas.openxmlformats.org/officeDocument/2006/relationships/hyperlink" Target="https://www.adafruit.com/product/6006?src=raspberrypi" TargetMode="External"/><Relationship Id="rId9" Type="http://schemas.openxmlformats.org/officeDocument/2006/relationships/hyperlink" Target="https://www.amazon.com/SUPULSE-Battery-Charger-7-4-11-1V-B3V2/dp/B099K8XFG6/ref=sr_1_3?crid=1SFGP36MDAJE6&amp;dib=eyJ2IjoiMSJ9.O4h65y5olCHejFkjaT1prfNacAE92XGJrDI_RUt4H_v3pAJP9hQ0af3wpVXGfYX7C8zEc7sj7GovAmNMzpBCAb6O5ibaUPE1d25mxqs7pdlIMbwtVSUM-0p1bBmZGlfxq6AFYS3kyQnRtA-BE-EbQm-CqGK-hpLqMoEoFAO0Ro73hcafGocjSEIMPTlFACdAULHgF23HZNABXBDf8ycyLZvECoDxRJU1MRNqobk_CoOyM0MFlfczmjFAfmeRIZQn_23ZaoubLEYgq9nCUBtExum3ov-yjlvd8RhWGsUCGBc.C6ChwhVxxR0Oa_nlVWqedCXrD0bVelvhST4rourruuc&amp;dib_tag=se&amp;keywords=supulse&amp;qid=1726160772&amp;sprefix=supulse%2Caps%2C137&amp;sr=8-3" TargetMode="External"/><Relationship Id="rId5" Type="http://schemas.openxmlformats.org/officeDocument/2006/relationships/hyperlink" Target="https://www.amazon.com/ZYAMY-12000RPM-Vibration-Electronic-Adhesive/dp/B07P9Q8LNQ" TargetMode="External"/><Relationship Id="rId6" Type="http://schemas.openxmlformats.org/officeDocument/2006/relationships/hyperlink" Target="https://www.amazon.com/Slamtec-RPLIDAR-Scanning-Avoidance-Navigation/dp/B07TJW5SXF/ref=asc_df_B07TJW5SXF/?tag=hyprod-20&amp;linkCode=df0&amp;hvadid=693308325595&amp;hvpos=&amp;hvnetw=g&amp;hvrand=12452505719781398722&amp;hvpone=&amp;hvptwo=&amp;hvqmt=&amp;hvdev=c&amp;hvdvcmdl=&amp;hvlocint=&amp;hvlocphy=9027902&amp;hvtargid=pla-833793200531&amp;psc=1&amp;mcid=8598e3ec16c939e7a4628897c4530929" TargetMode="External"/><Relationship Id="rId7" Type="http://schemas.openxmlformats.org/officeDocument/2006/relationships/hyperlink" Target="https://www.amazon.com/Sipeed-MaixSense-Vision-Camera-MS-A010/dp/B0BPSSFLGH?th=1" TargetMode="External"/><Relationship Id="rId8" Type="http://schemas.openxmlformats.org/officeDocument/2006/relationships/hyperlink" Target="https://www.amazon.com/Battery-Airplane-Quadcopter-Helicopter-Multi-Motor/dp/B07THZG4QT/ref=sr_1_16_sspa?crid=3SHV5A2CTG2RO&amp;dib=eyJ2IjoiMSJ9.B14Vh1ZZnv-xr6uiCSU3zT1FGR2NKk1RCgefMmZGhCSmrB99NUUCvZYp_JdjU22TU8VJYbOPMAFJjHNHw0DuI3HTO2VPN9uXl9PZ8Y0sNpCxMjBFBtoTNYoxQIf_-TMzPgIRZ10jqxfILR0hsExEg_7dBwuSMQ1r4kQFACGPj_RLTgIW6KyUzGg2_xyRcC1W1JEiSno10kHXUoEOAMIeNQ.Mc3RVeNFd62-SgWTHRFj2K1wY32jIqaXbjZD7qCDjgc&amp;dib_tag=se&amp;keywords=ovonic+air+500+mah&amp;qid=1726160529&amp;sprefix=ovonic+air+500+mah%2Caps%2C103&amp;sr=8-16-spons&amp;sp_csd=d2lkZ2V0TmFtZT1zcF9tdGY&amp;psc=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hyperlink" Target="https://wellcomecollection.org/articles/YY5pjBEAACYANLfm" TargetMode="External"/><Relationship Id="rId11" Type="http://schemas.openxmlformats.org/officeDocument/2006/relationships/hyperlink" Target="https://globalgoodness.ca/en/an-intelligent-cane-for-the-visually-impaired/?gad_source=1&amp;gclid=Cj0KCQjwi5q3BhCiARIsAJCfuZmI0xdls8_K07mlb3D6tPjfNDR04ndY28o390geudajSkNMxWc-nmsaAvk1EALw_wcB" TargetMode="External"/><Relationship Id="rId10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wewalk.io/en/" TargetMode="External"/><Relationship Id="rId7" Type="http://schemas.openxmlformats.org/officeDocument/2006/relationships/image" Target="../media/image12.png"/><Relationship Id="rId8" Type="http://schemas.openxmlformats.org/officeDocument/2006/relationships/hyperlink" Target="https://medium.com/sidewalk-talk/innovation-spotlight-a-walking-cane-that-uses-driverless-car-tech-3856035f617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ctrTitle"/>
          </p:nvPr>
        </p:nvSpPr>
        <p:spPr>
          <a:xfrm>
            <a:off x="914400" y="2332364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 u="sng"/>
              <a:t>G</a:t>
            </a:r>
            <a:r>
              <a:rPr lang="en-US"/>
              <a:t>uidance </a:t>
            </a:r>
            <a:r>
              <a:rPr lang="en-US" u="sng"/>
              <a:t>U</a:t>
            </a:r>
            <a:r>
              <a:rPr lang="en-US"/>
              <a:t>tility for </a:t>
            </a:r>
            <a:r>
              <a:rPr lang="en-US" u="sng"/>
              <a:t>I</a:t>
            </a:r>
            <a:r>
              <a:rPr lang="en-US"/>
              <a:t>mpaired </a:t>
            </a:r>
            <a:r>
              <a:rPr lang="en-US" u="sng"/>
              <a:t>D</a:t>
            </a:r>
            <a:r>
              <a:rPr lang="en-US"/>
              <a:t>aily </a:t>
            </a:r>
            <a:r>
              <a:rPr lang="en-US" u="sng"/>
              <a:t>E</a:t>
            </a:r>
            <a:r>
              <a:rPr lang="en-US"/>
              <a:t>xperiences</a:t>
            </a:r>
            <a:endParaRPr/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828800" y="4235390"/>
            <a:ext cx="8534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Jack Letsinger, Jack Couture, Alyan Tharani, Diana Canchola, Ryan Wu, </a:t>
            </a:r>
            <a:r>
              <a:rPr lang="en-US"/>
              <a:t>Noah Kilpatrick</a:t>
            </a:r>
            <a:endParaRPr/>
          </a:p>
        </p:txBody>
      </p:sp>
      <p:cxnSp>
        <p:nvCxnSpPr>
          <p:cNvPr id="63" name="Google Shape;63;p11"/>
          <p:cNvCxnSpPr/>
          <p:nvPr/>
        </p:nvCxnSpPr>
        <p:spPr>
          <a:xfrm>
            <a:off x="4082717" y="3859215"/>
            <a:ext cx="402656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Hardware </a:t>
            </a:r>
            <a:endParaRPr/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609600" y="1478850"/>
            <a:ext cx="86250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The </a:t>
            </a:r>
            <a:r>
              <a:rPr b="1" lang="en-US" sz="2800"/>
              <a:t>Use Case</a:t>
            </a:r>
            <a:r>
              <a:rPr b="1" lang="en-US" sz="2800"/>
              <a:t>: 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Sensors, brought together by a microcontroller, must: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Accurately paint a picture for the user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Be lightweight and easily transportable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Be energy efficient for a suitable battery life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While each piece of hardware and their codebase </a:t>
            </a:r>
            <a:r>
              <a:rPr lang="en-US" sz="2800"/>
              <a:t>already</a:t>
            </a:r>
            <a:r>
              <a:rPr lang="en-US" sz="2800"/>
              <a:t> exist, the </a:t>
            </a:r>
            <a:r>
              <a:rPr lang="en-US" sz="2800"/>
              <a:t>effectiveness</a:t>
            </a:r>
            <a:r>
              <a:rPr lang="en-US" sz="2800"/>
              <a:t> of the design will come from the integration of all components to a final product.</a:t>
            </a:r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6156" r="0" t="0"/>
          <a:stretch/>
        </p:blipFill>
        <p:spPr>
          <a:xfrm>
            <a:off x="9437050" y="1318325"/>
            <a:ext cx="1781600" cy="422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Hardware (Cont.)</a:t>
            </a:r>
            <a:endParaRPr/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609600" y="1478850"/>
            <a:ext cx="54864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Microcontroller: </a:t>
            </a:r>
            <a:r>
              <a:rPr lang="en-US" sz="2400"/>
              <a:t>Raspberry Pi Pico 2</a:t>
            </a:r>
            <a:endParaRPr sz="28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00"/>
              <a:t>Extremely power efficient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00"/>
              <a:t>UART/Serial port capabilities (as opposed to I2C or SPI)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00"/>
              <a:t>Python / C/C++ capabilities, access to the Raspberry PI SDK.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Lidar vs. Depth Cameras</a:t>
            </a:r>
            <a:endParaRPr sz="28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Both provide “vision”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Lidar scans surrounding in a cone similar to radar/sonar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Depth camera measures objects in a frontal cone pattern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Rumbler</a:t>
            </a:r>
            <a:endParaRPr sz="28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Haptic feedback will alert the user of nearby objects in the probed direction </a:t>
            </a:r>
            <a:endParaRPr sz="2800"/>
          </a:p>
        </p:txBody>
      </p:sp>
      <p:pic>
        <p:nvPicPr>
          <p:cNvPr descr="Raspberry Pi Pico W"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51100"/>
            <a:ext cx="2946125" cy="29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3667800"/>
            <a:ext cx="3249125" cy="17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5">
            <a:alphaModFix/>
          </a:blip>
          <a:srcRect b="0" l="0" r="63178" t="0"/>
          <a:stretch/>
        </p:blipFill>
        <p:spPr>
          <a:xfrm>
            <a:off x="9345125" y="1721676"/>
            <a:ext cx="2389483" cy="36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6248200" y="5649750"/>
            <a:ext cx="5486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Our project plans to utilize multiple types of sensors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Design Validation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643475" y="1431725"/>
            <a:ext cx="6570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/>
              <a:t>Testing &amp; Integration: 3-4 weeks </a:t>
            </a:r>
            <a:r>
              <a:rPr lang="en-US" sz="5850"/>
              <a:t>allotted</a:t>
            </a:r>
            <a:endParaRPr sz="5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5" name="Google Shape;185;p22"/>
          <p:cNvSpPr txBox="1"/>
          <p:nvPr/>
        </p:nvSpPr>
        <p:spPr>
          <a:xfrm>
            <a:off x="548850" y="1991500"/>
            <a:ext cx="31707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Mobility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Weight of entire cane must be less than 2 lb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cane must be collapsable as per the original design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cane must easily be moved back and forth.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Full functionality should be available for 3-4 hours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3948050" y="1991500"/>
            <a:ext cx="4123500" cy="3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Obstacle Detection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GUIDE will detect obstacles at least 2m away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Detection should be tested in sunny/cloudy/rainy conditions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GUIDE will be functional in grass, pavement, mulch, and dirt.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Detection should be tested on curbs, pedestrians, bikers, scooters, medians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8277075" y="1991500"/>
            <a:ext cx="3170700" cy="4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User Alert</a:t>
            </a:r>
            <a:br>
              <a:rPr lang="en-US" sz="28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User will be alerted within 0.5 seconds of GUIDE algorithm determining obstacle.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Intensity of the vibrations will increase from 2m, 1m, 0.5m and 0m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Design Validation (Cont.)</a:t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609600" y="1478850"/>
            <a:ext cx="110751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Testing environment plan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Create evaluation platform using prototype with breadboard, spare pico, and simulated sensor values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Use this setup for </a:t>
            </a:r>
            <a:r>
              <a:rPr lang="en-US" sz="2400"/>
              <a:t>testing</a:t>
            </a:r>
            <a:r>
              <a:rPr lang="en-US" sz="2400"/>
              <a:t> while final product is in production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Allows for physical testing of cane, code can still be modified and tested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Incremental testing- a three step approach: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Individual component testing (serial port connectivity, power settings)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Integrated tests of all components together, with a 5V power supply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Full system testing with dedicated battery (final product)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ctrTitle"/>
          </p:nvPr>
        </p:nvSpPr>
        <p:spPr>
          <a:xfrm>
            <a:off x="914400" y="2693989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TEAM MANAGEMENT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Budget</a:t>
            </a:r>
            <a:endParaRPr/>
          </a:p>
        </p:txBody>
      </p:sp>
      <p:graphicFrame>
        <p:nvGraphicFramePr>
          <p:cNvPr id="204" name="Google Shape;204;p25"/>
          <p:cNvGraphicFramePr/>
          <p:nvPr/>
        </p:nvGraphicFramePr>
        <p:xfrm>
          <a:off x="468800" y="123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{FECADA41-1EC0-4AE2-9DBF-0CBF23806DB7}</a:tableStyleId>
              </a:tblPr>
              <a:tblGrid>
                <a:gridCol w="2525200"/>
                <a:gridCol w="1521675"/>
                <a:gridCol w="2882400"/>
                <a:gridCol w="2356975"/>
                <a:gridCol w="1968125"/>
              </a:tblGrid>
              <a:tr h="44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Part Type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Cost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Link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Dimensions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Weight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</a:tr>
              <a:tr h="57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Walking Stick</a:t>
                      </a:r>
                      <a:endParaRPr sz="15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$17.99</a:t>
                      </a:r>
                      <a:endParaRPr sz="15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sng">
                          <a:solidFill>
                            <a:srgbClr val="1155CC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Walking Stick - Amazon</a:t>
                      </a:r>
                      <a:endParaRPr sz="15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53in x 0.5in - Rod</a:t>
                      </a:r>
                      <a:br>
                        <a:rPr lang="en-US" sz="1500"/>
                      </a:br>
                      <a:r>
                        <a:rPr lang="en-US" sz="1500"/>
                        <a:t>7in x 1in - Handl</a:t>
                      </a:r>
                      <a:r>
                        <a:rPr lang="en-US" sz="1500"/>
                        <a:t>e</a:t>
                      </a:r>
                      <a:endParaRPr sz="15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0.55 lb</a:t>
                      </a:r>
                      <a:endParaRPr sz="15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Power Button</a:t>
                      </a:r>
                      <a:endParaRPr sz="15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$9.99</a:t>
                      </a:r>
                      <a:endParaRPr sz="15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sng">
                          <a:solidFill>
                            <a:schemeClr val="hlink"/>
                          </a:solidFill>
                          <a:hlinkClick r:id="rId4"/>
                        </a:rPr>
                        <a:t>Power - Amazon</a:t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16mm</a:t>
                      </a:r>
                      <a:endParaRPr sz="15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0.35 oz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Vibrating Motor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$7.59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sng">
                          <a:solidFill>
                            <a:srgbClr val="1155CC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Vibrating Motor</a:t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10mm x 2.7mm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0.63 oz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LiDAR</a:t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$99.00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u="sng">
                          <a:solidFill>
                            <a:srgbClr val="1155CC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LiDAR - Amazon</a:t>
                      </a:r>
                      <a:endParaRPr sz="1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5.1in x 3.9in x 3.1in</a:t>
                      </a:r>
                      <a:br>
                        <a:rPr lang="en-US" sz="1500"/>
                      </a:b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11.2 oz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Depth Camera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$43.00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sng">
                          <a:solidFill>
                            <a:schemeClr val="hlink"/>
                          </a:solidFill>
                          <a:hlinkClick r:id="rId7"/>
                        </a:rPr>
                        <a:t>Camera - Amazon</a:t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‎3.94in x 1.97in x 1.97in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10.6 oz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Lithium Ion Battery</a:t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$25.99</a:t>
                      </a:r>
                      <a:endParaRPr sz="1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u="sng">
                          <a:solidFill>
                            <a:srgbClr val="1155CC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11.1V Battery - Amazon</a:t>
                      </a:r>
                      <a:endParaRPr sz="1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57mm x 25mm x 17 mm</a:t>
                      </a:r>
                      <a:br>
                        <a:rPr lang="en-US" sz="1500"/>
                      </a:b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44 g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Supulse Battery Charger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$12.99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sng">
                          <a:solidFill>
                            <a:srgbClr val="1155CC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Li Po Battery Charger - Amazon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Not being added to design, used by the user to recharge batteries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2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Raspberry Pi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$5.00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sng">
                          <a:solidFill>
                            <a:schemeClr val="hlink"/>
                          </a:solidFill>
                          <a:hlinkClick r:id="rId10"/>
                        </a:rPr>
                        <a:t>Pico 2</a:t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21mm x 51mm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4 g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Schedule</a:t>
            </a:r>
            <a:endParaRPr/>
          </a:p>
        </p:txBody>
      </p:sp>
      <p:graphicFrame>
        <p:nvGraphicFramePr>
          <p:cNvPr id="210" name="Google Shape;210;p26"/>
          <p:cNvGraphicFramePr/>
          <p:nvPr/>
        </p:nvGraphicFramePr>
        <p:xfrm>
          <a:off x="337550" y="127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{3A0AFA0D-7421-4FB3-A6EE-93E20126BCDE}</a:tableStyleId>
              </a:tblPr>
              <a:tblGrid>
                <a:gridCol w="1861400"/>
                <a:gridCol w="852775"/>
                <a:gridCol w="3044275"/>
              </a:tblGrid>
              <a:tr h="395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MONTH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OBJECTIVES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1325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SEPTEMBER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trike="sngStrike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9/5: Need, Objective, Requirement Statement</a:t>
                      </a:r>
                      <a:endParaRPr sz="1100" strike="sngStrike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4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9/9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Finalize parts list and purchase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 strike="sng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Split up Project Proposal</a:t>
                      </a:r>
                      <a:endParaRPr sz="1100" strike="sng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9/16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9/17: Proposal Presentation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38761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9/19: All Hardware Component Choices Finalized and Ordered</a:t>
                      </a:r>
                      <a:endParaRPr sz="1100">
                        <a:solidFill>
                          <a:srgbClr val="3876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9/19: Software Languages, Design Tools, and Version Control Established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9/19: Project Proposal DUE, Peer Review 1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9/23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9/26: Weekly Report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761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9/26: Hardware Location and Implementation Finalized</a:t>
                      </a:r>
                      <a:endParaRPr sz="1100">
                        <a:solidFill>
                          <a:srgbClr val="3876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9/26: Software Prototype Ready for Demo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OCTOBER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9/30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10/3: Weekly Report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761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10/3: Working Breadboard Prototype Demo</a:t>
                      </a:r>
                      <a:endParaRPr sz="1100">
                        <a:solidFill>
                          <a:srgbClr val="3876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10/3: Software Prototype Fully Functional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4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10/7 - 10/8 FALL BREAK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10/10: Weekly Report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761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10/10: Hardware Work Week 1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10/14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10/17: Weekly Report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38761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10/17: Hardware Work Week 2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1" name="Google Shape;211;p26"/>
          <p:cNvGraphicFramePr/>
          <p:nvPr/>
        </p:nvGraphicFramePr>
        <p:xfrm>
          <a:off x="6208100" y="127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{3A0AFA0D-7421-4FB3-A6EE-93E20126BCDE}</a:tableStyleId>
              </a:tblPr>
              <a:tblGrid>
                <a:gridCol w="1832550"/>
                <a:gridCol w="839550"/>
                <a:gridCol w="2997075"/>
              </a:tblGrid>
              <a:tr h="849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OCTOBER</a:t>
                      </a:r>
                      <a:endParaRPr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(Cont.)</a:t>
                      </a:r>
                      <a:endParaRPr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10/21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10/24: CDR Report, Peer Review 2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761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10/24: Final Changes and Optimization 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10/28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10/31: Weekly Report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INTERNAL DEADLINE OF COMPLETION</a:t>
                      </a:r>
                      <a:endParaRPr b="1" sz="12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250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NOVEMBER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11/7: Weekly Report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Integration &amp; Test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solidFill>
                            <a:srgbClr val="38761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Buffer week 1 for Hardware Deadline(s)</a:t>
                      </a:r>
                      <a:endParaRPr sz="1100">
                        <a:solidFill>
                          <a:srgbClr val="38761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Software on Hardware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11/14: Weekly Report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Integration &amp; Test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solidFill>
                            <a:srgbClr val="38761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Buffer week 2 for Hardware Deadline(s)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11/21: Weekly Report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Integration &amp; Test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Report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Presentation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0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11/25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THANKSGIVING BREAK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11/26: Project Demos, Peer Review 3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Report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Presentation</a:t>
                      </a:r>
                      <a:endParaRPr sz="1100">
                        <a:solidFill>
                          <a:srgbClr val="98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Package up deliverables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DECEMBER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12/3: Project Presentations, Final Report, Deliverables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Schedule</a:t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0" l="0" r="9132" t="0"/>
          <a:stretch/>
        </p:blipFill>
        <p:spPr>
          <a:xfrm>
            <a:off x="1024475" y="1215800"/>
            <a:ext cx="10009550" cy="50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Project Management</a:t>
            </a:r>
            <a:endParaRPr/>
          </a:p>
        </p:txBody>
      </p:sp>
      <p:graphicFrame>
        <p:nvGraphicFramePr>
          <p:cNvPr id="223" name="Google Shape;223;p28"/>
          <p:cNvGraphicFramePr/>
          <p:nvPr/>
        </p:nvGraphicFramePr>
        <p:xfrm>
          <a:off x="2563400" y="215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{FECADA41-1EC0-4AE2-9DBF-0CBF23806DB7}</a:tableStyleId>
              </a:tblPr>
              <a:tblGrid>
                <a:gridCol w="2306450"/>
                <a:gridCol w="2306450"/>
                <a:gridCol w="2306450"/>
              </a:tblGrid>
              <a:tr h="61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Team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Leader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Members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</a:tr>
              <a:tr h="97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Hardware</a:t>
                      </a:r>
                      <a:endParaRPr sz="1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Jack Letsinger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AutoNum type="arabicPeriod"/>
                      </a:pPr>
                      <a:r>
                        <a:rPr lang="en-US" sz="1500"/>
                        <a:t> Ryan Wu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AutoNum type="arabicPeriod"/>
                      </a:pPr>
                      <a:r>
                        <a:rPr lang="en-US" sz="1500"/>
                        <a:t> Alyan Tharani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95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Software</a:t>
                      </a:r>
                      <a:endParaRPr sz="1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Jack Couture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1F1F"/>
                        </a:buClr>
                        <a:buSzPts val="1500"/>
                        <a:buFont typeface="Roboto"/>
                        <a:buAutoNum type="arabicPeriod"/>
                      </a:pPr>
                      <a:r>
                        <a:rPr lang="en-US" sz="1500">
                          <a:solidFill>
                            <a:srgbClr val="1F1F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Noah Kilpatrick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AutoNum type="arabicPeriod"/>
                      </a:pPr>
                      <a:r>
                        <a:rPr lang="en-US" sz="1500"/>
                        <a:t>Diana Canchola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7129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Overall Lead: Diana Canchola</a:t>
                      </a:r>
                      <a:endParaRPr sz="1600"/>
                    </a:p>
                  </a:txBody>
                  <a:tcPr marT="63500" marB="63500" marR="63500" marL="63500"/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ctrTitle"/>
          </p:nvPr>
        </p:nvSpPr>
        <p:spPr>
          <a:xfrm>
            <a:off x="914400" y="2693989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IMPACT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530975" y="4722330"/>
            <a:ext cx="1326600" cy="1026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1921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White cane is invented by James Biggs</a:t>
            </a:r>
            <a:endParaRPr sz="1800"/>
          </a:p>
        </p:txBody>
      </p:sp>
      <p:grpSp>
        <p:nvGrpSpPr>
          <p:cNvPr id="70" name="Google Shape;70;p12"/>
          <p:cNvGrpSpPr/>
          <p:nvPr/>
        </p:nvGrpSpPr>
        <p:grpSpPr>
          <a:xfrm>
            <a:off x="448111" y="4004303"/>
            <a:ext cx="8078462" cy="724065"/>
            <a:chOff x="609600" y="3723241"/>
            <a:chExt cx="7834800" cy="724065"/>
          </a:xfrm>
        </p:grpSpPr>
        <p:cxnSp>
          <p:nvCxnSpPr>
            <p:cNvPr id="71" name="Google Shape;71;p12"/>
            <p:cNvCxnSpPr/>
            <p:nvPr/>
          </p:nvCxnSpPr>
          <p:spPr>
            <a:xfrm flipH="1" rot="10800000">
              <a:off x="609600" y="3784800"/>
              <a:ext cx="7834800" cy="17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72" name="Google Shape;72;p12"/>
            <p:cNvCxnSpPr/>
            <p:nvPr/>
          </p:nvCxnSpPr>
          <p:spPr>
            <a:xfrm>
              <a:off x="1370083" y="3781606"/>
              <a:ext cx="11100" cy="665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" name="Google Shape;73;p12"/>
            <p:cNvSpPr/>
            <p:nvPr/>
          </p:nvSpPr>
          <p:spPr>
            <a:xfrm>
              <a:off x="1290191" y="3723241"/>
              <a:ext cx="173400" cy="172500"/>
            </a:xfrm>
            <a:prstGeom prst="ellipse">
              <a:avLst/>
            </a:prstGeom>
            <a:noFill/>
            <a:ln cap="flat" cmpd="sng" w="28575">
              <a:solidFill>
                <a:srgbClr val="37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" name="Google Shape;74;p12"/>
          <p:cNvCxnSpPr/>
          <p:nvPr/>
        </p:nvCxnSpPr>
        <p:spPr>
          <a:xfrm>
            <a:off x="3691417" y="3428419"/>
            <a:ext cx="11100" cy="665700"/>
          </a:xfrm>
          <a:prstGeom prst="straightConnector1">
            <a:avLst/>
          </a:prstGeom>
          <a:noFill/>
          <a:ln cap="flat" cmpd="sng" w="38100">
            <a:solidFill>
              <a:srgbClr val="5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2939775" y="2085888"/>
            <a:ext cx="15144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1947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Collapsible cane is developed by Dr.Richard Hoover</a:t>
            </a:r>
            <a:endParaRPr sz="1800"/>
          </a:p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57763" y="1333738"/>
            <a:ext cx="6810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Development Timeline</a:t>
            </a:r>
            <a:endParaRPr b="1" sz="2400"/>
          </a:p>
        </p:txBody>
      </p:sp>
      <p:cxnSp>
        <p:nvCxnSpPr>
          <p:cNvPr id="77" name="Google Shape;77;p12"/>
          <p:cNvCxnSpPr/>
          <p:nvPr/>
        </p:nvCxnSpPr>
        <p:spPr>
          <a:xfrm>
            <a:off x="7403065" y="4042967"/>
            <a:ext cx="11100" cy="665700"/>
          </a:xfrm>
          <a:prstGeom prst="straightConnector1">
            <a:avLst/>
          </a:prstGeom>
          <a:noFill/>
          <a:ln cap="flat" cmpd="sng" w="38100">
            <a:solidFill>
              <a:srgbClr val="5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6409825" y="4708680"/>
            <a:ext cx="2079300" cy="121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21st Century</a:t>
            </a:r>
            <a:r>
              <a:rPr lang="en-US" sz="2000"/>
              <a:t>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Adoption of electronic sensors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GPS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Ultrasonic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800"/>
              <a:t>smart apps</a:t>
            </a:r>
            <a:endParaRPr sz="1800"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9700675" y="1959400"/>
            <a:ext cx="3244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Widely used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Little to no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innovation</a:t>
            </a:r>
            <a:endParaRPr sz="2000"/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4454" l="8363" r="4875" t="6458"/>
          <a:stretch/>
        </p:blipFill>
        <p:spPr>
          <a:xfrm>
            <a:off x="9060650" y="4148375"/>
            <a:ext cx="1095375" cy="2185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lding Blind Cane with Wrist Strap" id="81" name="Google Shape;81;p12"/>
          <p:cNvPicPr preferRelativeResize="0"/>
          <p:nvPr/>
        </p:nvPicPr>
        <p:blipFill rotWithShape="1">
          <a:blip r:embed="rId4">
            <a:alphaModFix/>
          </a:blip>
          <a:srcRect b="0" l="27850" r="40793" t="0"/>
          <a:stretch/>
        </p:blipFill>
        <p:spPr>
          <a:xfrm>
            <a:off x="9107376" y="1333750"/>
            <a:ext cx="769050" cy="24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10141400" y="4279363"/>
            <a:ext cx="32442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Compromises: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compatibility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mobility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3" name="Google Shape;83;p12"/>
          <p:cNvSpPr/>
          <p:nvPr/>
        </p:nvSpPr>
        <p:spPr>
          <a:xfrm>
            <a:off x="3603525" y="3989469"/>
            <a:ext cx="186900" cy="172500"/>
          </a:xfrm>
          <a:prstGeom prst="ellipse">
            <a:avLst/>
          </a:prstGeom>
          <a:noFill/>
          <a:ln cap="flat" cmpd="sng" w="28575">
            <a:solidFill>
              <a:srgbClr val="37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7315170" y="3973852"/>
            <a:ext cx="186900" cy="172500"/>
          </a:xfrm>
          <a:prstGeom prst="ellipse">
            <a:avLst/>
          </a:prstGeom>
          <a:noFill/>
          <a:ln cap="flat" cmpd="sng" w="28575">
            <a:solidFill>
              <a:srgbClr val="37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2"/>
          <p:cNvGrpSpPr/>
          <p:nvPr/>
        </p:nvGrpSpPr>
        <p:grpSpPr>
          <a:xfrm rot="10800000">
            <a:off x="2021279" y="3429003"/>
            <a:ext cx="178793" cy="724065"/>
            <a:chOff x="1290191" y="3723241"/>
            <a:chExt cx="173400" cy="724065"/>
          </a:xfrm>
        </p:grpSpPr>
        <p:cxnSp>
          <p:nvCxnSpPr>
            <p:cNvPr id="86" name="Google Shape;86;p12"/>
            <p:cNvCxnSpPr/>
            <p:nvPr/>
          </p:nvCxnSpPr>
          <p:spPr>
            <a:xfrm>
              <a:off x="1370083" y="3781606"/>
              <a:ext cx="11100" cy="665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" name="Google Shape;87;p12"/>
            <p:cNvSpPr/>
            <p:nvPr/>
          </p:nvSpPr>
          <p:spPr>
            <a:xfrm>
              <a:off x="1290191" y="3723241"/>
              <a:ext cx="173400" cy="172500"/>
            </a:xfrm>
            <a:prstGeom prst="ellipse">
              <a:avLst/>
            </a:prstGeom>
            <a:noFill/>
            <a:ln cap="flat" cmpd="sng" w="28575">
              <a:solidFill>
                <a:srgbClr val="37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1353473" y="2085888"/>
            <a:ext cx="15144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1931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White Cane is formally recognized as a tool for the blind</a:t>
            </a:r>
            <a:endParaRPr sz="1800"/>
          </a:p>
        </p:txBody>
      </p:sp>
      <p:grpSp>
        <p:nvGrpSpPr>
          <p:cNvPr id="89" name="Google Shape;89;p12"/>
          <p:cNvGrpSpPr/>
          <p:nvPr/>
        </p:nvGrpSpPr>
        <p:grpSpPr>
          <a:xfrm>
            <a:off x="2567332" y="3998907"/>
            <a:ext cx="178793" cy="724065"/>
            <a:chOff x="1290191" y="3723241"/>
            <a:chExt cx="173400" cy="724065"/>
          </a:xfrm>
        </p:grpSpPr>
        <p:cxnSp>
          <p:nvCxnSpPr>
            <p:cNvPr id="90" name="Google Shape;90;p12"/>
            <p:cNvCxnSpPr/>
            <p:nvPr/>
          </p:nvCxnSpPr>
          <p:spPr>
            <a:xfrm>
              <a:off x="1370083" y="3781606"/>
              <a:ext cx="11100" cy="665700"/>
            </a:xfrm>
            <a:prstGeom prst="straightConnector1">
              <a:avLst/>
            </a:prstGeom>
            <a:noFill/>
            <a:ln cap="flat" cmpd="sng" w="38100">
              <a:solidFill>
                <a:srgbClr val="5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" name="Google Shape;91;p12"/>
            <p:cNvSpPr/>
            <p:nvPr/>
          </p:nvSpPr>
          <p:spPr>
            <a:xfrm>
              <a:off x="1290191" y="3723241"/>
              <a:ext cx="173400" cy="172500"/>
            </a:xfrm>
            <a:prstGeom prst="ellipse">
              <a:avLst/>
            </a:prstGeom>
            <a:noFill/>
            <a:ln cap="flat" cmpd="sng" w="28575">
              <a:solidFill>
                <a:srgbClr val="37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1933909" y="4722323"/>
            <a:ext cx="13998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1935</a:t>
            </a:r>
            <a:r>
              <a:rPr lang="en-US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long cane is developed for navigation by Dr.Richard Hoover</a:t>
            </a:r>
            <a:endParaRPr sz="1800"/>
          </a:p>
        </p:txBody>
      </p:sp>
      <p:sp>
        <p:nvSpPr>
          <p:cNvPr id="93" name="Google Shape;93;p12"/>
          <p:cNvSpPr/>
          <p:nvPr/>
        </p:nvSpPr>
        <p:spPr>
          <a:xfrm>
            <a:off x="3886063" y="3989475"/>
            <a:ext cx="3331800" cy="17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2"/>
          <p:cNvCxnSpPr>
            <a:stCxn id="93" idx="1"/>
          </p:cNvCxnSpPr>
          <p:nvPr/>
        </p:nvCxnSpPr>
        <p:spPr>
          <a:xfrm flipH="1" rot="10800000">
            <a:off x="3886063" y="4060725"/>
            <a:ext cx="3331800" cy="15000"/>
          </a:xfrm>
          <a:prstGeom prst="straightConnector1">
            <a:avLst/>
          </a:prstGeom>
          <a:noFill/>
          <a:ln cap="flat" cmpd="sng" w="38100">
            <a:solidFill>
              <a:srgbClr val="5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Product Impact Analysis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Increased independence by </a:t>
            </a:r>
            <a:r>
              <a:rPr lang="en-US"/>
              <a:t>improving</a:t>
            </a:r>
            <a:r>
              <a:rPr lang="en-US"/>
              <a:t> the mobility of users, allowing them to navigate </a:t>
            </a:r>
            <a:r>
              <a:rPr lang="en-US"/>
              <a:t>environments</a:t>
            </a:r>
            <a:r>
              <a:rPr lang="en-US"/>
              <a:t> such as college campuses easily.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Accident prevention by alerting users real-time of obstacles within 2m distance.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Minimal environmental impact due to it being a personal device powered by commercially available batteries.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Need</a:t>
            </a:r>
            <a:endParaRPr/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21st century solution to a humanity-long impairment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Incorporate modern sensors and algorithms to provide a better picture of environment for the visually </a:t>
            </a:r>
            <a:r>
              <a:rPr lang="en-US"/>
              <a:t>impaired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Full spatial awareness with real-time feedback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Device familiar to the users that will enhance their independence and quality of life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Goals &amp; Objectives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5133800" y="1956725"/>
            <a:ext cx="6968700" cy="446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Detect obstacles up to 2m away from the user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Alert the user through the use of handle vibrations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At the 2m, 1m, 0.5m, and 0m distances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Allow the user to adjust the handle vibrations for sensitivity</a:t>
            </a:r>
            <a:br>
              <a:rPr lang="en-US"/>
            </a:b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648725" y="2361863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Full Mobility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" y="2225600"/>
            <a:ext cx="1016719" cy="97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25" y="3186952"/>
            <a:ext cx="1016719" cy="9773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1648727" y="3370000"/>
            <a:ext cx="3401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Detect Obstacles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25" y="4161188"/>
            <a:ext cx="1016719" cy="98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1648727" y="4378125"/>
            <a:ext cx="3401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Alert Users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Literature Review</a:t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5" y="1331474"/>
            <a:ext cx="6319174" cy="1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373263" y="2809475"/>
            <a:ext cx="6303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Website Link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263" y="3356375"/>
            <a:ext cx="5874324" cy="257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373250" y="5854000"/>
            <a:ext cx="6303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Website Link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6525" y="1331475"/>
            <a:ext cx="4950560" cy="14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6996525" y="2622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Website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6525" y="3429000"/>
            <a:ext cx="4950549" cy="71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74361" y="4250298"/>
            <a:ext cx="2200587" cy="14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6920325" y="4097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11"/>
              </a:rPr>
              <a:t>Website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Design Constraints</a:t>
            </a:r>
            <a:endParaRPr/>
          </a:p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5206625" y="1391750"/>
            <a:ext cx="65244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Lightweight design for full mobility.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2 lb in total weight.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Durable battery life for day-long use.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3-4 hours of use in one charge.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Real-time feedback with little to no delay.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0.5 seconds or less of delay.</a:t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50" y="1478870"/>
            <a:ext cx="1116560" cy="10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1638100" y="1695175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Size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50" y="2646400"/>
            <a:ext cx="1116550" cy="10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1663175" y="2867975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Weight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50" y="3824450"/>
            <a:ext cx="1116550" cy="10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1663175" y="4040775"/>
            <a:ext cx="2336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Battery Life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550" y="4987040"/>
            <a:ext cx="1016725" cy="9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1605650" y="5003900"/>
            <a:ext cx="2982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Low Latency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Alternate Solutions</a:t>
            </a:r>
            <a:endParaRPr/>
          </a:p>
        </p:txBody>
      </p:sp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Smart Cane with phone app to audibly alert users of obstacles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Audio could impair hearing</a:t>
            </a:r>
            <a:endParaRPr sz="24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SLAM Algorithm to add obstacles into a database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Stretch goal </a:t>
            </a:r>
            <a:endParaRPr sz="24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Infrared Sensor for object detection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Access to other sensors </a:t>
            </a:r>
            <a:endParaRPr sz="24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Belt or bag for users to carry along with the cane</a:t>
            </a:r>
            <a:endParaRPr sz="2800"/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Added baggage for users, eliminates portability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OUR 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Proposed Design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550" y="1602813"/>
            <a:ext cx="3896438" cy="334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325" y="1634176"/>
            <a:ext cx="3860725" cy="328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4062550" y="5025350"/>
            <a:ext cx="32271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Hardware Diagram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8189188" y="5025350"/>
            <a:ext cx="32271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Software </a:t>
            </a:r>
            <a:r>
              <a:rPr lang="en-US" sz="2200">
                <a:solidFill>
                  <a:schemeClr val="dk1"/>
                </a:solidFill>
              </a:rPr>
              <a:t>Diagram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2925" y="1993225"/>
            <a:ext cx="4786276" cy="254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